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74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46"/>
    <p:restoredTop sz="94658"/>
  </p:normalViewPr>
  <p:slideViewPr>
    <p:cSldViewPr snapToGrid="0">
      <p:cViewPr varScale="1">
        <p:scale>
          <a:sx n="93" d="100"/>
          <a:sy n="93" d="100"/>
        </p:scale>
        <p:origin x="21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4/14/25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4/14/25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4/14/25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4/14/25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4/14/25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4/14/25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4/14/25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4/14/25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4/14/25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0572-5CC5-F819-C204-901D5E27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09663"/>
            <a:ext cx="8991600" cy="1645920"/>
          </a:xfrm>
        </p:spPr>
        <p:txBody>
          <a:bodyPr/>
          <a:lstStyle/>
          <a:p>
            <a:r>
              <a:rPr lang="en-US" dirty="0"/>
              <a:t>N</a:t>
            </a:r>
            <a:r>
              <a:rPr lang="en-BR" dirty="0"/>
              <a:t>eotrade</a:t>
            </a:r>
            <a:br>
              <a:rPr lang="en-BR" dirty="0"/>
            </a:br>
            <a:r>
              <a:rPr lang="en-BR" dirty="0"/>
              <a:t>Planejamento de projeto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DC66AA-6574-8E94-FA1B-03B44CFD8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552" y="3240434"/>
            <a:ext cx="4798541" cy="2196537"/>
          </a:xfrm>
        </p:spPr>
        <p:txBody>
          <a:bodyPr>
            <a:normAutofit/>
          </a:bodyPr>
          <a:lstStyle/>
          <a:p>
            <a:r>
              <a:rPr lang="en-BR" dirty="0"/>
              <a:t>Adriel Henrique Foppa Lima – 24.122.096-1</a:t>
            </a:r>
          </a:p>
          <a:p>
            <a:r>
              <a:rPr lang="en-BR" dirty="0"/>
              <a:t>Alan Mantelatto Mlatisuma – 22.125.092-1</a:t>
            </a:r>
          </a:p>
          <a:p>
            <a:r>
              <a:rPr lang="en-BR" dirty="0"/>
              <a:t>Enzo Bozzani Martins. - 24.122.020-1</a:t>
            </a:r>
          </a:p>
          <a:p>
            <a:r>
              <a:rPr lang="en-BR" dirty="0"/>
              <a:t>Igor Augusto Fiorini Rossi –  24.122.023-5</a:t>
            </a:r>
          </a:p>
          <a:p>
            <a:r>
              <a:rPr lang="en-BR" dirty="0"/>
              <a:t>Luca Anequini Antoniazzi - 22.224.031.9</a:t>
            </a:r>
          </a:p>
          <a:p>
            <a:endParaRPr lang="en-BR" dirty="0"/>
          </a:p>
        </p:txBody>
      </p:sp>
      <p:pic>
        <p:nvPicPr>
          <p:cNvPr id="7" name="Picture 6" descr="A logo of a company&#10;&#10;AI-generated content may be incorrect.">
            <a:extLst>
              <a:ext uri="{FF2B5EF4-FFF2-40B4-BE49-F238E27FC236}">
                <a16:creationId xmlns:a16="http://schemas.microsoft.com/office/drawing/2014/main" id="{6364A8DA-2562-2A2D-5EE4-126BC45C8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908" y="2622487"/>
            <a:ext cx="3432432" cy="343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36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st of information on a white background&#10;&#10;AI-generated content may be incorrect.">
            <a:extLst>
              <a:ext uri="{FF2B5EF4-FFF2-40B4-BE49-F238E27FC236}">
                <a16:creationId xmlns:a16="http://schemas.microsoft.com/office/drawing/2014/main" id="{7BC78D28-B817-76C3-30F6-137A1BAA9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18" y="1097503"/>
            <a:ext cx="11463963" cy="46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59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st of information on a white background&#10;&#10;AI-generated content may be incorrect.">
            <a:extLst>
              <a:ext uri="{FF2B5EF4-FFF2-40B4-BE49-F238E27FC236}">
                <a16:creationId xmlns:a16="http://schemas.microsoft.com/office/drawing/2014/main" id="{085588A8-1FBA-43E4-476E-D4AF1C1CA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85" y="992469"/>
            <a:ext cx="11848230" cy="4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81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st of information on a computer&#10;&#10;AI-generated content may be incorrect.">
            <a:extLst>
              <a:ext uri="{FF2B5EF4-FFF2-40B4-BE49-F238E27FC236}">
                <a16:creationId xmlns:a16="http://schemas.microsoft.com/office/drawing/2014/main" id="{BCE00C0A-8890-D255-3D96-EBEEC1DDC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73" y="1030065"/>
            <a:ext cx="11372053" cy="479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53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9D1A7911-4F4B-5790-28D6-258FD67DD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82" y="583042"/>
            <a:ext cx="9932636" cy="569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03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6B899-471F-5C9F-2522-BB2326FBF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448" y="1089207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br>
              <a:rPr lang="en-US" sz="1800" dirty="0"/>
            </a:br>
            <a:r>
              <a:rPr lang="en-US" sz="1800" dirty="0" err="1"/>
              <a:t>Estimativas</a:t>
            </a:r>
            <a:r>
              <a:rPr lang="en-US" sz="1800" dirty="0"/>
              <a:t> de </a:t>
            </a:r>
            <a:r>
              <a:rPr lang="en-US" sz="1800" dirty="0" err="1"/>
              <a:t>Esforço</a:t>
            </a:r>
            <a:r>
              <a:rPr lang="en-US" sz="1800" dirty="0"/>
              <a:t>, </a:t>
            </a:r>
            <a:r>
              <a:rPr lang="en-US" sz="1800" dirty="0" err="1"/>
              <a:t>Prazo</a:t>
            </a:r>
            <a:r>
              <a:rPr lang="en-US" sz="1800" dirty="0"/>
              <a:t> e Custos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5" name="Picture 4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BE728B47-0206-C19F-AF13-07A2FB120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738" y="587201"/>
            <a:ext cx="4986819" cy="5263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724DE-9E6A-F200-BB61-AE4FC1FE0AC1}"/>
              </a:ext>
            </a:extLst>
          </p:cNvPr>
          <p:cNvSpPr txBox="1"/>
          <p:nvPr/>
        </p:nvSpPr>
        <p:spPr>
          <a:xfrm>
            <a:off x="819448" y="3429000"/>
            <a:ext cx="2607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Conclui</a:t>
            </a:r>
            <a:r>
              <a:rPr lang="en-US" sz="1200" dirty="0"/>
              <a:t>-se que </a:t>
            </a:r>
            <a:r>
              <a:rPr lang="en-US" sz="1200" dirty="0" err="1"/>
              <a:t>seriam</a:t>
            </a:r>
            <a:r>
              <a:rPr lang="en-US" sz="1200" dirty="0"/>
              <a:t> </a:t>
            </a:r>
            <a:r>
              <a:rPr lang="en-US" sz="1200" dirty="0" err="1"/>
              <a:t>necessárias</a:t>
            </a:r>
            <a:r>
              <a:rPr lang="en-US" sz="1200" dirty="0"/>
              <a:t> 810 horas </a:t>
            </a:r>
            <a:r>
              <a:rPr lang="en-US" sz="1200" dirty="0" err="1"/>
              <a:t>totais</a:t>
            </a:r>
            <a:r>
              <a:rPr lang="en-US" sz="1200" dirty="0"/>
              <a:t>, o que seria </a:t>
            </a:r>
            <a:r>
              <a:rPr lang="en-US" sz="1200" dirty="0" err="1"/>
              <a:t>equivalente</a:t>
            </a:r>
            <a:r>
              <a:rPr lang="en-US" sz="1200" dirty="0"/>
              <a:t> a, </a:t>
            </a:r>
            <a:r>
              <a:rPr lang="en-US" sz="1200" dirty="0" err="1"/>
              <a:t>aproximadamente</a:t>
            </a:r>
            <a:r>
              <a:rPr lang="en-US" sz="1200" dirty="0"/>
              <a:t>, 26 </a:t>
            </a:r>
            <a:r>
              <a:rPr lang="en-US" sz="1200" dirty="0" err="1"/>
              <a:t>dias</a:t>
            </a:r>
            <a:r>
              <a:rPr lang="en-US" sz="1200" dirty="0"/>
              <a:t>. Dito </a:t>
            </a:r>
            <a:r>
              <a:rPr lang="en-US" sz="1200" dirty="0" err="1"/>
              <a:t>isso</a:t>
            </a:r>
            <a:r>
              <a:rPr lang="en-US" sz="1200" dirty="0"/>
              <a:t>, </a:t>
            </a:r>
            <a:r>
              <a:rPr lang="en-US" sz="1200" dirty="0" err="1"/>
              <a:t>pode</a:t>
            </a:r>
            <a:r>
              <a:rPr lang="en-US" sz="1200" dirty="0"/>
              <a:t>-se </a:t>
            </a:r>
            <a:r>
              <a:rPr lang="en-US" sz="1200" dirty="0" err="1"/>
              <a:t>estimar</a:t>
            </a:r>
            <a:r>
              <a:rPr lang="en-US" sz="1200" dirty="0"/>
              <a:t> um </a:t>
            </a:r>
            <a:r>
              <a:rPr lang="en-US" sz="1200" dirty="0" err="1"/>
              <a:t>prazo</a:t>
            </a:r>
            <a:r>
              <a:rPr lang="en-US" sz="1200" dirty="0"/>
              <a:t> de 3 meses para </a:t>
            </a:r>
            <a:r>
              <a:rPr lang="en-US" sz="1200" dirty="0" err="1"/>
              <a:t>conclusão</a:t>
            </a:r>
            <a:r>
              <a:rPr lang="en-US" sz="1200" dirty="0"/>
              <a:t> do </a:t>
            </a:r>
            <a:r>
              <a:rPr lang="en-US" sz="1200" dirty="0" err="1"/>
              <a:t>projeto</a:t>
            </a:r>
            <a:r>
              <a:rPr lang="en-US" sz="1200" dirty="0"/>
              <a:t>. </a:t>
            </a:r>
            <a:r>
              <a:rPr lang="en-US" sz="1200" dirty="0" err="1"/>
              <a:t>Já</a:t>
            </a:r>
            <a:r>
              <a:rPr lang="en-US" sz="1200" dirty="0"/>
              <a:t> </a:t>
            </a:r>
            <a:r>
              <a:rPr lang="en-US" sz="1200" dirty="0" err="1"/>
              <a:t>quantos</a:t>
            </a:r>
            <a:r>
              <a:rPr lang="en-US" sz="1200" dirty="0"/>
              <a:t> </a:t>
            </a:r>
            <a:r>
              <a:rPr lang="en-US" sz="1200" dirty="0" err="1"/>
              <a:t>aos</a:t>
            </a:r>
            <a:r>
              <a:rPr lang="en-US" sz="1200" dirty="0"/>
              <a:t> custos, </a:t>
            </a:r>
            <a:r>
              <a:rPr lang="en-US" sz="1200" dirty="0" err="1"/>
              <a:t>estimam</a:t>
            </a:r>
            <a:r>
              <a:rPr lang="en-US" sz="1200" dirty="0"/>
              <a:t>-se </a:t>
            </a:r>
            <a:r>
              <a:rPr lang="en-US" sz="1200" dirty="0" err="1"/>
              <a:t>cerca</a:t>
            </a:r>
            <a:r>
              <a:rPr lang="en-US" sz="1200" dirty="0"/>
              <a:t> de R$ 72800. </a:t>
            </a:r>
          </a:p>
          <a:p>
            <a:endParaRPr lang="en-BR" sz="1200" dirty="0"/>
          </a:p>
        </p:txBody>
      </p:sp>
    </p:spTree>
    <p:extLst>
      <p:ext uri="{BB962C8B-B14F-4D97-AF65-F5344CB8AC3E}">
        <p14:creationId xmlns:p14="http://schemas.microsoft.com/office/powerpoint/2010/main" val="4274436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9E981-0648-3E30-65BA-73F70888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 err="1"/>
              <a:t>Análise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riscos</a:t>
            </a:r>
            <a:endParaRPr lang="en-US" dirty="0"/>
          </a:p>
        </p:txBody>
      </p:sp>
      <p:pic>
        <p:nvPicPr>
          <p:cNvPr id="4" name="Picture 3" descr="A white table with black text&#10;&#10;AI-generated content may be incorrect.">
            <a:extLst>
              <a:ext uri="{FF2B5EF4-FFF2-40B4-BE49-F238E27FC236}">
                <a16:creationId xmlns:a16="http://schemas.microsoft.com/office/drawing/2014/main" id="{9A4D07D1-E4D0-68FB-2CB2-030497B5D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058" y="429277"/>
            <a:ext cx="3854643" cy="599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80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5CB71A-D82D-933F-1675-6756D01E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15" y="2387747"/>
            <a:ext cx="3945875" cy="2082505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 err="1"/>
              <a:t>Riscos</a:t>
            </a:r>
            <a:r>
              <a:rPr lang="en-US" dirty="0"/>
              <a:t> </a:t>
            </a:r>
            <a:r>
              <a:rPr lang="en-US" dirty="0" err="1"/>
              <a:t>Ordenados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importância</a:t>
            </a:r>
            <a:endParaRPr lang="en-US" dirty="0"/>
          </a:p>
        </p:txBody>
      </p:sp>
      <p:pic>
        <p:nvPicPr>
          <p:cNvPr id="4" name="Picture 3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DAA486D3-2B56-A01D-D192-97524F560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715" y="180012"/>
            <a:ext cx="4434865" cy="649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97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4D09-912C-8DA1-2FFB-F781E4B1C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009" y="170861"/>
            <a:ext cx="6825916" cy="1188720"/>
          </a:xfrm>
        </p:spPr>
        <p:txBody>
          <a:bodyPr/>
          <a:lstStyle/>
          <a:p>
            <a:r>
              <a:rPr lang="en-BR" dirty="0"/>
              <a:t>Ações de mitigação</a:t>
            </a:r>
          </a:p>
        </p:txBody>
      </p:sp>
      <p:pic>
        <p:nvPicPr>
          <p:cNvPr id="4" name="Picture 3" descr="A white grid with black text&#10;&#10;AI-generated content may be incorrect.">
            <a:extLst>
              <a:ext uri="{FF2B5EF4-FFF2-40B4-BE49-F238E27FC236}">
                <a16:creationId xmlns:a16="http://schemas.microsoft.com/office/drawing/2014/main" id="{75C61C99-EEA8-3A8B-52F7-6D68007FC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45" y="0"/>
            <a:ext cx="4542521" cy="6858000"/>
          </a:xfrm>
          <a:prstGeom prst="rect">
            <a:avLst/>
          </a:prstGeom>
        </p:spPr>
      </p:pic>
      <p:pic>
        <p:nvPicPr>
          <p:cNvPr id="6" name="Picture 5" descr="A white grid with black text&#10;&#10;AI-generated content may be incorrect.">
            <a:extLst>
              <a:ext uri="{FF2B5EF4-FFF2-40B4-BE49-F238E27FC236}">
                <a16:creationId xmlns:a16="http://schemas.microsoft.com/office/drawing/2014/main" id="{20186970-FFA8-8492-3BD9-4C7C910DB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71" y="1489510"/>
            <a:ext cx="6003792" cy="51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08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466299-27DD-1484-8E5D-64FC34EBE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/>
              <a:t>Ações de contingência</a:t>
            </a:r>
          </a:p>
        </p:txBody>
      </p:sp>
      <p:pic>
        <p:nvPicPr>
          <p:cNvPr id="6" name="Picture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9993D27-B87B-9612-1822-0F40141CA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618" y="5987458"/>
            <a:ext cx="3920435" cy="641942"/>
          </a:xfrm>
          <a:prstGeom prst="rect">
            <a:avLst/>
          </a:prstGeom>
        </p:spPr>
      </p:pic>
      <p:pic>
        <p:nvPicPr>
          <p:cNvPr id="8" name="Picture 7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BD0AD995-3408-0E2D-706F-BEA009643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252" y="96253"/>
            <a:ext cx="3971165" cy="589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45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758D8-16A5-9F0C-7B1D-1CF8DFFC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28092"/>
            <a:ext cx="7729728" cy="1188720"/>
          </a:xfrm>
        </p:spPr>
        <p:txBody>
          <a:bodyPr/>
          <a:lstStyle/>
          <a:p>
            <a:r>
              <a:rPr lang="en-BR" dirty="0"/>
              <a:t>cronograma</a:t>
            </a:r>
          </a:p>
        </p:txBody>
      </p:sp>
      <p:pic>
        <p:nvPicPr>
          <p:cNvPr id="4" name="Picture 3" descr="A table with numbers and a few times&#10;&#10;AI-generated content may be incorrect.">
            <a:extLst>
              <a:ext uri="{FF2B5EF4-FFF2-40B4-BE49-F238E27FC236}">
                <a16:creationId xmlns:a16="http://schemas.microsoft.com/office/drawing/2014/main" id="{8652F4EA-D25F-FC74-1588-415FFE077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65" y="2183130"/>
            <a:ext cx="11658469" cy="321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17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A8203-9877-AC9A-4263-2510F92FF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49146"/>
            <a:ext cx="7729728" cy="1188720"/>
          </a:xfrm>
        </p:spPr>
        <p:txBody>
          <a:bodyPr/>
          <a:lstStyle/>
          <a:p>
            <a:r>
              <a:rPr lang="en-BR" dirty="0"/>
              <a:t>Backlog de produto</a:t>
            </a:r>
          </a:p>
        </p:txBody>
      </p:sp>
      <p:pic>
        <p:nvPicPr>
          <p:cNvPr id="4" name="Picture 3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BA8181B5-AD4C-845C-9814-22B85EA54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51" y="2207319"/>
            <a:ext cx="5596750" cy="2908022"/>
          </a:xfrm>
          <a:prstGeom prst="rect">
            <a:avLst/>
          </a:prstGeom>
        </p:spPr>
      </p:pic>
      <p:pic>
        <p:nvPicPr>
          <p:cNvPr id="8" name="Picture 7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67FBE137-4C78-9291-9889-8576EC5FE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277" y="2207319"/>
            <a:ext cx="6094472" cy="290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16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5E89E-9915-FB3C-DAE4-57C229C6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KANBAN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937928-48B4-BD39-C7A8-04152591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3" y="771959"/>
            <a:ext cx="7537706" cy="53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89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hat&#10;&#10;AI-generated content may be incorrect.">
            <a:extLst>
              <a:ext uri="{FF2B5EF4-FFF2-40B4-BE49-F238E27FC236}">
                <a16:creationId xmlns:a16="http://schemas.microsoft.com/office/drawing/2014/main" id="{5975B9DD-16BA-BE32-FFE3-1E5751BE0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107" y="3668841"/>
            <a:ext cx="8426403" cy="3189159"/>
          </a:xfrm>
          <a:prstGeom prst="rect">
            <a:avLst/>
          </a:prstGeom>
        </p:spPr>
      </p:pic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D5EFAF6B-C548-B61A-6564-06891219A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74" y="0"/>
            <a:ext cx="9077470" cy="347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98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13CF219C-D37B-54BF-D089-83D68B9AF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4" y="192900"/>
            <a:ext cx="5960546" cy="3102750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DD6408-651B-7B5C-7477-145BF3B5C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863" y="192900"/>
            <a:ext cx="5397683" cy="3102750"/>
          </a:xfrm>
          <a:prstGeom prst="rect">
            <a:avLst/>
          </a:prstGeom>
        </p:spPr>
      </p:pic>
      <p:pic>
        <p:nvPicPr>
          <p:cNvPr id="9" name="Picture 8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83EFF761-18BF-66FB-CEF7-B71EBD8E3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150" y="3429000"/>
            <a:ext cx="75057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54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26A2D1C3-744F-9842-374B-EE701C823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0" y="1898600"/>
            <a:ext cx="5914250" cy="3060797"/>
          </a:xfrm>
          <a:prstGeom prst="rect">
            <a:avLst/>
          </a:prstGeom>
        </p:spPr>
      </p:pic>
      <p:pic>
        <p:nvPicPr>
          <p:cNvPr id="7" name="Picture 6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4E7678D6-9868-4487-8552-F17CFDFAF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50585"/>
            <a:ext cx="5947550" cy="455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24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4F874-8D3F-C490-6962-61C727EB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428" y="1993334"/>
            <a:ext cx="9391144" cy="2871331"/>
          </a:xfrm>
        </p:spPr>
        <p:txBody>
          <a:bodyPr/>
          <a:lstStyle/>
          <a:p>
            <a:r>
              <a:rPr lang="en-US" dirty="0" err="1"/>
              <a:t>Estimativas</a:t>
            </a:r>
            <a:r>
              <a:rPr lang="en-US" dirty="0"/>
              <a:t> de </a:t>
            </a:r>
            <a:r>
              <a:rPr lang="en-US" dirty="0" err="1"/>
              <a:t>Complexidade</a:t>
            </a:r>
            <a:r>
              <a:rPr lang="en-US" dirty="0"/>
              <a:t> pela Técnica Pontos </a:t>
            </a:r>
            <a:r>
              <a:rPr lang="en-US" dirty="0" err="1"/>
              <a:t>por</a:t>
            </a:r>
            <a:r>
              <a:rPr lang="en-US" dirty="0"/>
              <a:t> Caso de Uso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778872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57CFB16E-AA0D-1EBB-B947-23EF3A63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29" y="1498072"/>
            <a:ext cx="10448742" cy="386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29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BD161224-4537-FC4B-3A8E-224748E69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505" y="932708"/>
            <a:ext cx="9362990" cy="499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26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1C08CDCC-FEC4-7F9B-2CD3-CF5CB51E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65" y="789150"/>
            <a:ext cx="10358269" cy="52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83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ble with text and a person in the middle&#10;&#10;AI-generated content may be incorrect.">
            <a:extLst>
              <a:ext uri="{FF2B5EF4-FFF2-40B4-BE49-F238E27FC236}">
                <a16:creationId xmlns:a16="http://schemas.microsoft.com/office/drawing/2014/main" id="{E3DA2582-60F6-01F7-5E0B-C9D2DFD60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03" y="640697"/>
            <a:ext cx="10923794" cy="557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6957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70</TotalTime>
  <Words>118</Words>
  <Application>Microsoft Macintosh PowerPoint</Application>
  <PresentationFormat>Widescreen</PresentationFormat>
  <Paragraphs>16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Gill Sans MT</vt:lpstr>
      <vt:lpstr>Parcel</vt:lpstr>
      <vt:lpstr>Neotrade Planejamento de projeto</vt:lpstr>
      <vt:lpstr>Backlog de produto</vt:lpstr>
      <vt:lpstr>PowerPoint Presentation</vt:lpstr>
      <vt:lpstr>PowerPoint Presentation</vt:lpstr>
      <vt:lpstr>Estimativas de Complexidade pela Técnica Pontos por Caso de Uso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Estimativas de Esforço, Prazo e Custos </vt:lpstr>
      <vt:lpstr>Análise de  riscos</vt:lpstr>
      <vt:lpstr>Riscos Ordenados por importância</vt:lpstr>
      <vt:lpstr>Ações de mitigação</vt:lpstr>
      <vt:lpstr>Ações de contingência</vt:lpstr>
      <vt:lpstr>cronograma</vt:lpstr>
      <vt:lpstr>KANBAN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Enzo Bozzani</dc:creator>
  <cp:lastModifiedBy>Enzo Bozzani</cp:lastModifiedBy>
  <cp:revision>7</cp:revision>
  <dcterms:created xsi:type="dcterms:W3CDTF">2025-04-07T21:15:36Z</dcterms:created>
  <dcterms:modified xsi:type="dcterms:W3CDTF">2025-04-14T16:16:47Z</dcterms:modified>
</cp:coreProperties>
</file>